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726A9C1-4737-46BF-AAE9-AE5167AD52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DE90CF0B-AD43-4102-9B22-E1CDA6D069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DB322E6-25C3-4013-973C-BD8D781EA3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F12D3-31B2-43CD-BC72-FF5286ECA6B6}" type="datetimeFigureOut">
              <a:rPr lang="fi-FI" smtClean="0"/>
              <a:t>23.2.2020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B77BA9C-5EEA-46E6-969F-60CEB1C62C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3C8CDAA-8977-43AA-AD2E-DFC03FF226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6888C-6CE5-4422-8D40-51AC809E0BA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04806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5EA2646-1905-445C-84B6-1A6A9A079B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58EC0A62-3240-4F56-8C60-C802668C05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F80D706-32AC-43CC-8C28-442F67A3FE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F12D3-31B2-43CD-BC72-FF5286ECA6B6}" type="datetimeFigureOut">
              <a:rPr lang="fi-FI" smtClean="0"/>
              <a:t>23.2.2020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AEFDE81-EB90-4EA7-BBC3-7AD0BCDBE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A9DF8BF-D5F8-4AEA-8B8E-E7711323DE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6888C-6CE5-4422-8D40-51AC809E0BA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91607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B236E429-BEE3-4EF4-AC39-DDA70E07F7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FF8E0279-3544-4B49-9C1B-0E2FA284BA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358AB2A-6509-4859-99F9-78A344B9FC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F12D3-31B2-43CD-BC72-FF5286ECA6B6}" type="datetimeFigureOut">
              <a:rPr lang="fi-FI" smtClean="0"/>
              <a:t>23.2.2020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3CC91F8-9EEE-4127-AD6B-B8866C1A4D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5EFCFFB-D7E9-4321-9E4A-2C067A4E2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6888C-6CE5-4422-8D40-51AC809E0BA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876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5AF8C0E-D58B-40B7-ACFD-FEB8F96BFD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7088FDC-B99A-47B1-A026-4A0843F8E3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2ED5816-08D6-466F-8D0C-ECC7DD9876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F12D3-31B2-43CD-BC72-FF5286ECA6B6}" type="datetimeFigureOut">
              <a:rPr lang="fi-FI" smtClean="0"/>
              <a:t>23.2.2020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6574B99-DD3D-4C92-820B-F9FCA7EFF1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AD29475-D441-42A5-92FF-D6EFE955BF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6888C-6CE5-4422-8D40-51AC809E0BA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73849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34B674B-0A72-4305-B04B-B925155349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7107A52D-349E-4C5B-8F97-7D59D7535F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6F866CD-2871-40DC-B536-5A11D043BC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F12D3-31B2-43CD-BC72-FF5286ECA6B6}" type="datetimeFigureOut">
              <a:rPr lang="fi-FI" smtClean="0"/>
              <a:t>23.2.2020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138FE3A-AB1A-47C2-8156-DD9BFF726D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1BB330AE-E1E1-4B3E-89FA-C18B33954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6888C-6CE5-4422-8D40-51AC809E0BA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85680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E49D02E-7F74-48F4-A20D-721C7EEAD0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43D2A0A-A2E5-485E-A34E-6F82F5E68D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FA25BF7F-825D-4953-A95D-5F50CAB603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F0F1376F-C59B-4EE4-9887-CCBF8AA245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F12D3-31B2-43CD-BC72-FF5286ECA6B6}" type="datetimeFigureOut">
              <a:rPr lang="fi-FI" smtClean="0"/>
              <a:t>23.2.2020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0438D305-150B-4E12-9C58-10581D81FA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244719A5-4FC6-4EB3-9D24-B3EFBDE25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6888C-6CE5-4422-8D40-51AC809E0BA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25543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185A63D-378F-437D-86E0-7CE8EFF506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79729A67-F54B-4672-BE58-FB0FC0A5B3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120B92E2-E49B-4A52-BE5A-382F0F054F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01DE9744-63C3-4D65-9D94-09559691F97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952F75B3-2156-4542-B7A9-018993645B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9657118E-A8FC-4704-BF50-DDEE6B4D1A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F12D3-31B2-43CD-BC72-FF5286ECA6B6}" type="datetimeFigureOut">
              <a:rPr lang="fi-FI" smtClean="0"/>
              <a:t>23.2.2020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7968B6F6-7A3F-4694-B1F9-775F7BB48C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A6AEB8FC-7F28-4A70-B5A7-7C973A2D69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6888C-6CE5-4422-8D40-51AC809E0BA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25490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A7466F3-503C-4E45-8743-532367DE7E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8246D750-3B12-4E81-B593-50F43CE85E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F12D3-31B2-43CD-BC72-FF5286ECA6B6}" type="datetimeFigureOut">
              <a:rPr lang="fi-FI" smtClean="0"/>
              <a:t>23.2.2020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C70DB5AD-BFB8-449A-AA24-F11D760D46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D7874661-3C3F-4BE8-8391-6A3859E88D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6888C-6CE5-4422-8D40-51AC809E0BA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59979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D7E64533-92DA-4F73-8A13-54A0979671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F12D3-31B2-43CD-BC72-FF5286ECA6B6}" type="datetimeFigureOut">
              <a:rPr lang="fi-FI" smtClean="0"/>
              <a:t>23.2.2020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D17A1DD2-B651-4E90-8C8D-685AF6611B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7EB1A88B-9865-4BBC-B612-32781912B3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6888C-6CE5-4422-8D40-51AC809E0BA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87706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94181FE-0EAA-48AE-A90C-163B908C9F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417A779-90FF-4C8E-8BAA-50E63398A9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965F5366-4BD6-4532-97C5-46891F4A97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CF873879-6925-4D7D-83A0-947C61CB6C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F12D3-31B2-43CD-BC72-FF5286ECA6B6}" type="datetimeFigureOut">
              <a:rPr lang="fi-FI" smtClean="0"/>
              <a:t>23.2.2020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8933DDFF-93E8-49DF-85D3-57E0E5B94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1EA81B1B-1EA1-47AD-8BDA-5A62EEA06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6888C-6CE5-4422-8D40-51AC809E0BA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81739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A6068AC-A9FC-4A01-90C5-E8C989EE00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C8A9EFD6-F256-4D53-B80A-F47734FCE27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C9519836-2E48-44B5-8866-F856F48842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36F9106E-413A-4A72-8417-7D2315B6B1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F12D3-31B2-43CD-BC72-FF5286ECA6B6}" type="datetimeFigureOut">
              <a:rPr lang="fi-FI" smtClean="0"/>
              <a:t>23.2.2020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6314EAF1-43E7-43CF-B6EF-5B5A8902D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389B385E-F24D-4C6B-A15D-01ED119F1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6888C-6CE5-4422-8D40-51AC809E0BA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49869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FC95F880-1EC7-4218-A558-86E3D30B7B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A0812B06-F71A-43F8-948E-292391F1A9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C82E2D5-0C32-4A2C-8D39-5219973A1E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FF12D3-31B2-43CD-BC72-FF5286ECA6B6}" type="datetimeFigureOut">
              <a:rPr lang="fi-FI" smtClean="0"/>
              <a:t>23.2.2020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B23B708-D4A8-4BF9-B538-F09F70D560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5483694-4E94-45FB-BE5C-43330938CF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26888C-6CE5-4422-8D40-51AC809E0BA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34243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88294908-8B00-4F58-BBBA-20F71A40A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364C879-1404-4203-8E9D-CC5DE0A621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82782" y="-1386168"/>
            <a:ext cx="2424873" cy="3611191"/>
          </a:xfrm>
          <a:custGeom>
            <a:avLst/>
            <a:gdLst>
              <a:gd name="connsiteX0" fmla="*/ 0 w 2424873"/>
              <a:gd name="connsiteY0" fmla="*/ 2424874 h 3611191"/>
              <a:gd name="connsiteX1" fmla="*/ 2424873 w 2424873"/>
              <a:gd name="connsiteY1" fmla="*/ 0 h 3611191"/>
              <a:gd name="connsiteX2" fmla="*/ 2424873 w 2424873"/>
              <a:gd name="connsiteY2" fmla="*/ 3611191 h 3611191"/>
              <a:gd name="connsiteX3" fmla="*/ 1186317 w 2424873"/>
              <a:gd name="connsiteY3" fmla="*/ 3611191 h 3611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24873" h="3611191">
                <a:moveTo>
                  <a:pt x="0" y="2424874"/>
                </a:moveTo>
                <a:lnTo>
                  <a:pt x="2424873" y="0"/>
                </a:lnTo>
                <a:lnTo>
                  <a:pt x="2424873" y="3611191"/>
                </a:lnTo>
                <a:lnTo>
                  <a:pt x="1186317" y="361119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84617302-4B0D-4351-A6BB-6F0930D943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571000" y="-338582"/>
            <a:ext cx="1635955" cy="1635955"/>
          </a:xfrm>
          <a:custGeom>
            <a:avLst/>
            <a:gdLst>
              <a:gd name="connsiteX0" fmla="*/ 0 w 1635955"/>
              <a:gd name="connsiteY0" fmla="*/ 957987 h 1635955"/>
              <a:gd name="connsiteX1" fmla="*/ 957987 w 1635955"/>
              <a:gd name="connsiteY1" fmla="*/ 0 h 1635955"/>
              <a:gd name="connsiteX2" fmla="*/ 1635955 w 1635955"/>
              <a:gd name="connsiteY2" fmla="*/ 0 h 1635955"/>
              <a:gd name="connsiteX3" fmla="*/ 1635955 w 1635955"/>
              <a:gd name="connsiteY3" fmla="*/ 1635955 h 1635955"/>
              <a:gd name="connsiteX4" fmla="*/ 0 w 1635955"/>
              <a:gd name="connsiteY4" fmla="*/ 1635955 h 1635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955" h="1635955">
                <a:moveTo>
                  <a:pt x="0" y="957987"/>
                </a:moveTo>
                <a:lnTo>
                  <a:pt x="957987" y="0"/>
                </a:lnTo>
                <a:lnTo>
                  <a:pt x="1635955" y="0"/>
                </a:lnTo>
                <a:lnTo>
                  <a:pt x="1635955" y="1635955"/>
                </a:lnTo>
                <a:lnTo>
                  <a:pt x="0" y="1635955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DA2C7802-C2E0-4218-8F89-8DD7CCD2CD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7985" y="-6588"/>
            <a:ext cx="4059393" cy="2548110"/>
          </a:xfrm>
          <a:custGeom>
            <a:avLst/>
            <a:gdLst>
              <a:gd name="connsiteX0" fmla="*/ 0 w 4059393"/>
              <a:gd name="connsiteY0" fmla="*/ 1511282 h 2548110"/>
              <a:gd name="connsiteX1" fmla="*/ 1511282 w 4059393"/>
              <a:gd name="connsiteY1" fmla="*/ 0 h 2548110"/>
              <a:gd name="connsiteX2" fmla="*/ 4059393 w 4059393"/>
              <a:gd name="connsiteY2" fmla="*/ 2548110 h 2548110"/>
              <a:gd name="connsiteX3" fmla="*/ 0 w 4059393"/>
              <a:gd name="connsiteY3" fmla="*/ 2548110 h 2548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59393" h="2548110">
                <a:moveTo>
                  <a:pt x="0" y="1511282"/>
                </a:moveTo>
                <a:lnTo>
                  <a:pt x="1511282" y="0"/>
                </a:lnTo>
                <a:lnTo>
                  <a:pt x="4059393" y="2548110"/>
                </a:lnTo>
                <a:lnTo>
                  <a:pt x="0" y="254811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A6D7111A-21E5-4EE9-8A78-10E5530F01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262924" y="1465780"/>
            <a:ext cx="1185708" cy="118570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A3969E80-A77B-49FC-9122-D89AFD5EE1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-29557" y="5198743"/>
            <a:ext cx="2444907" cy="2366116"/>
          </a:xfrm>
          <a:custGeom>
            <a:avLst/>
            <a:gdLst>
              <a:gd name="connsiteX0" fmla="*/ 0 w 2203753"/>
              <a:gd name="connsiteY0" fmla="*/ 0 h 2132734"/>
              <a:gd name="connsiteX1" fmla="*/ 2203753 w 2203753"/>
              <a:gd name="connsiteY1" fmla="*/ 0 h 2132734"/>
              <a:gd name="connsiteX2" fmla="*/ 2203753 w 2203753"/>
              <a:gd name="connsiteY2" fmla="*/ 576461 h 2132734"/>
              <a:gd name="connsiteX3" fmla="*/ 647480 w 2203753"/>
              <a:gd name="connsiteY3" fmla="*/ 2132734 h 2132734"/>
              <a:gd name="connsiteX4" fmla="*/ 0 w 2203753"/>
              <a:gd name="connsiteY4" fmla="*/ 1485255 h 2132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03753" h="2132734">
                <a:moveTo>
                  <a:pt x="0" y="0"/>
                </a:moveTo>
                <a:lnTo>
                  <a:pt x="2203753" y="0"/>
                </a:lnTo>
                <a:lnTo>
                  <a:pt x="2203753" y="576461"/>
                </a:lnTo>
                <a:lnTo>
                  <a:pt x="647480" y="2132734"/>
                </a:lnTo>
                <a:lnTo>
                  <a:pt x="0" y="1485255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1849CA57-76BD-4CF2-80BA-D7A46A01B7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769787" y="5439893"/>
            <a:ext cx="928467" cy="928467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35E9085E-E730-4768-83D4-6CB7E98971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3401311" y="734311"/>
            <a:ext cx="5389379" cy="5389379"/>
          </a:xfrm>
          <a:custGeom>
            <a:avLst/>
            <a:gdLst>
              <a:gd name="connsiteX0" fmla="*/ 0 w 5389379"/>
              <a:gd name="connsiteY0" fmla="*/ 540040 h 5389379"/>
              <a:gd name="connsiteX1" fmla="*/ 540040 w 5389379"/>
              <a:gd name="connsiteY1" fmla="*/ 0 h 5389379"/>
              <a:gd name="connsiteX2" fmla="*/ 5389379 w 5389379"/>
              <a:gd name="connsiteY2" fmla="*/ 0 h 5389379"/>
              <a:gd name="connsiteX3" fmla="*/ 5389379 w 5389379"/>
              <a:gd name="connsiteY3" fmla="*/ 4838655 h 5389379"/>
              <a:gd name="connsiteX4" fmla="*/ 4838655 w 5389379"/>
              <a:gd name="connsiteY4" fmla="*/ 5389379 h 5389379"/>
              <a:gd name="connsiteX5" fmla="*/ 0 w 5389379"/>
              <a:gd name="connsiteY5" fmla="*/ 5389379 h 5389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89379" h="5389379">
                <a:moveTo>
                  <a:pt x="0" y="540040"/>
                </a:moveTo>
                <a:lnTo>
                  <a:pt x="540040" y="0"/>
                </a:lnTo>
                <a:lnTo>
                  <a:pt x="5389379" y="0"/>
                </a:lnTo>
                <a:lnTo>
                  <a:pt x="5389379" y="4838655"/>
                </a:lnTo>
                <a:lnTo>
                  <a:pt x="4838655" y="5389379"/>
                </a:lnTo>
                <a:lnTo>
                  <a:pt x="0" y="538937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973272FE-A474-4CAE-8CA2-BCC8B476C3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00283" y="33283"/>
            <a:ext cx="6791435" cy="6791435"/>
          </a:xfrm>
          <a:custGeom>
            <a:avLst/>
            <a:gdLst>
              <a:gd name="connsiteX0" fmla="*/ 1860938 w 6791435"/>
              <a:gd name="connsiteY0" fmla="*/ 81158 h 6791435"/>
              <a:gd name="connsiteX1" fmla="*/ 1942096 w 6791435"/>
              <a:gd name="connsiteY1" fmla="*/ 0 h 6791435"/>
              <a:gd name="connsiteX2" fmla="*/ 6791435 w 6791435"/>
              <a:gd name="connsiteY2" fmla="*/ 0 h 6791435"/>
              <a:gd name="connsiteX3" fmla="*/ 6791435 w 6791435"/>
              <a:gd name="connsiteY3" fmla="*/ 4838655 h 6791435"/>
              <a:gd name="connsiteX4" fmla="*/ 6710277 w 6791435"/>
              <a:gd name="connsiteY4" fmla="*/ 4919813 h 6791435"/>
              <a:gd name="connsiteX5" fmla="*/ 6710277 w 6791435"/>
              <a:gd name="connsiteY5" fmla="*/ 81158 h 6791435"/>
              <a:gd name="connsiteX6" fmla="*/ 0 w 6791435"/>
              <a:gd name="connsiteY6" fmla="*/ 1942096 h 6791435"/>
              <a:gd name="connsiteX7" fmla="*/ 81158 w 6791435"/>
              <a:gd name="connsiteY7" fmla="*/ 1860938 h 6791435"/>
              <a:gd name="connsiteX8" fmla="*/ 81158 w 6791435"/>
              <a:gd name="connsiteY8" fmla="*/ 6710277 h 6791435"/>
              <a:gd name="connsiteX9" fmla="*/ 4919813 w 6791435"/>
              <a:gd name="connsiteY9" fmla="*/ 6710277 h 6791435"/>
              <a:gd name="connsiteX10" fmla="*/ 4838655 w 6791435"/>
              <a:gd name="connsiteY10" fmla="*/ 6791435 h 6791435"/>
              <a:gd name="connsiteX11" fmla="*/ 0 w 6791435"/>
              <a:gd name="connsiteY11" fmla="*/ 6791435 h 6791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791435" h="6791435">
                <a:moveTo>
                  <a:pt x="1860938" y="81158"/>
                </a:moveTo>
                <a:lnTo>
                  <a:pt x="1942096" y="0"/>
                </a:lnTo>
                <a:lnTo>
                  <a:pt x="6791435" y="0"/>
                </a:lnTo>
                <a:lnTo>
                  <a:pt x="6791435" y="4838655"/>
                </a:lnTo>
                <a:lnTo>
                  <a:pt x="6710277" y="4919813"/>
                </a:lnTo>
                <a:lnTo>
                  <a:pt x="6710277" y="81158"/>
                </a:lnTo>
                <a:close/>
                <a:moveTo>
                  <a:pt x="0" y="1942096"/>
                </a:moveTo>
                <a:lnTo>
                  <a:pt x="81158" y="1860938"/>
                </a:lnTo>
                <a:lnTo>
                  <a:pt x="81158" y="6710277"/>
                </a:lnTo>
                <a:lnTo>
                  <a:pt x="4919813" y="6710277"/>
                </a:lnTo>
                <a:lnTo>
                  <a:pt x="4838655" y="6791435"/>
                </a:lnTo>
                <a:lnTo>
                  <a:pt x="0" y="67914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F64ED54C-DF11-48C6-B4CD-9CAB055BE7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78012" y="3945521"/>
            <a:ext cx="3312734" cy="662837"/>
          </a:xfrm>
          <a:noFill/>
        </p:spPr>
        <p:txBody>
          <a:bodyPr>
            <a:noAutofit/>
          </a:bodyPr>
          <a:lstStyle/>
          <a:p>
            <a:r>
              <a:rPr lang="fi-FI" sz="4800" dirty="0">
                <a:solidFill>
                  <a:srgbClr val="08080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NT </a:t>
            </a:r>
            <a:r>
              <a:rPr lang="fi-FI" sz="4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♠ </a:t>
            </a:r>
            <a:r>
              <a:rPr lang="fi-FI" sz="4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♥ ♦ </a:t>
            </a:r>
            <a:r>
              <a:rPr lang="fi-FI" sz="4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♣</a:t>
            </a:r>
            <a:endParaRPr lang="fi-FI" sz="4800" dirty="0">
              <a:solidFill>
                <a:srgbClr val="00B050"/>
              </a:solidFill>
            </a:endParaRP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32B30E6C-69B7-415D-86E9-43687E3AAD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04642" y="2353641"/>
            <a:ext cx="5782716" cy="1667943"/>
          </a:xfrm>
          <a:noFill/>
        </p:spPr>
        <p:txBody>
          <a:bodyPr anchor="ctr">
            <a:normAutofit/>
          </a:bodyPr>
          <a:lstStyle/>
          <a:p>
            <a:r>
              <a:rPr lang="fi-FI" sz="3600" dirty="0">
                <a:solidFill>
                  <a:srgbClr val="080808"/>
                </a:solidFill>
              </a:rPr>
              <a:t>Todennäköisyydet ja jakaumat</a:t>
            </a:r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E07981EA-05A6-437C-88D7-B377B92B03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9823" y="5457591"/>
            <a:ext cx="2231794" cy="2568811"/>
          </a:xfrm>
          <a:custGeom>
            <a:avLst/>
            <a:gdLst>
              <a:gd name="connsiteX0" fmla="*/ 0 w 2940086"/>
              <a:gd name="connsiteY0" fmla="*/ 0 h 3384061"/>
              <a:gd name="connsiteX1" fmla="*/ 2496112 w 2940086"/>
              <a:gd name="connsiteY1" fmla="*/ 0 h 3384061"/>
              <a:gd name="connsiteX2" fmla="*/ 2940086 w 2940086"/>
              <a:gd name="connsiteY2" fmla="*/ 443975 h 3384061"/>
              <a:gd name="connsiteX3" fmla="*/ 0 w 2940086"/>
              <a:gd name="connsiteY3" fmla="*/ 3384061 h 3384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0086" h="3384061">
                <a:moveTo>
                  <a:pt x="0" y="0"/>
                </a:moveTo>
                <a:lnTo>
                  <a:pt x="2496112" y="0"/>
                </a:lnTo>
                <a:lnTo>
                  <a:pt x="2940086" y="443975"/>
                </a:lnTo>
                <a:lnTo>
                  <a:pt x="0" y="338406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15E3C750-986E-4769-B1AE-49289FBEE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720059" y="5243545"/>
            <a:ext cx="959985" cy="959985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447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2B9CC25-FDE1-4245-9ABD-8ADE82CC4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13259"/>
          </a:xfrm>
        </p:spPr>
        <p:txBody>
          <a:bodyPr>
            <a:normAutofit/>
          </a:bodyPr>
          <a:lstStyle/>
          <a:p>
            <a:r>
              <a:rPr lang="fi-FI" dirty="0">
                <a:solidFill>
                  <a:srgbClr val="FF0000"/>
                </a:solidFill>
                <a:highlight>
                  <a:srgbClr val="00FFFF"/>
                </a:highlight>
              </a:rPr>
              <a:t>Yleisimmät jakaumat ja niiden todennäköisyys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F10CA0C-7AB6-4BC9-B1B4-2F71001206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9406"/>
            <a:ext cx="10515600" cy="4827557"/>
          </a:xfrm>
        </p:spPr>
        <p:txBody>
          <a:bodyPr>
            <a:normAutofit/>
          </a:bodyPr>
          <a:lstStyle/>
          <a:p>
            <a:r>
              <a:rPr lang="fi-FI" sz="2400" dirty="0"/>
              <a:t>4432		21,5%			pisin väri 4 korttia	35,1%</a:t>
            </a:r>
          </a:p>
          <a:p>
            <a:r>
              <a:rPr lang="fi-FI" sz="2400" dirty="0"/>
              <a:t>5332		15,5%			pisin väri 5 korttia	44,3%</a:t>
            </a:r>
          </a:p>
          <a:p>
            <a:r>
              <a:rPr lang="fi-FI" sz="2400" dirty="0"/>
              <a:t>5431		12,9%			pisin väri 6 korttia	16,6%</a:t>
            </a:r>
          </a:p>
          <a:p>
            <a:r>
              <a:rPr lang="fi-FI" sz="2400" dirty="0"/>
              <a:t>5422		10,6%			pisin väri 7 korttia	  3,5%</a:t>
            </a:r>
          </a:p>
          <a:p>
            <a:r>
              <a:rPr lang="fi-FI" sz="2400" dirty="0"/>
              <a:t>4333		10,5%</a:t>
            </a:r>
          </a:p>
          <a:p>
            <a:r>
              <a:rPr lang="fi-FI" sz="2400" dirty="0"/>
              <a:t>6322		  5,6%			lyhin väri 3 korttia	10,5%</a:t>
            </a:r>
          </a:p>
          <a:p>
            <a:r>
              <a:rPr lang="fi-FI" sz="2400" dirty="0"/>
              <a:t>6421		  4,7%			lyhin väri 2 korttia	52,8%</a:t>
            </a:r>
          </a:p>
          <a:p>
            <a:r>
              <a:rPr lang="fi-FI" sz="2400" dirty="0"/>
              <a:t>6331		  3,4%			lyhin väri 1 kortti	30,6%</a:t>
            </a:r>
          </a:p>
          <a:p>
            <a:r>
              <a:rPr lang="fi-FI" sz="2400" dirty="0"/>
              <a:t>5521		  3,2%			kädessä on </a:t>
            </a:r>
            <a:r>
              <a:rPr lang="fi-FI" sz="2400" dirty="0" err="1"/>
              <a:t>renonssi</a:t>
            </a:r>
            <a:r>
              <a:rPr lang="fi-FI" sz="2400" dirty="0"/>
              <a:t>	  5,1%</a:t>
            </a:r>
          </a:p>
          <a:p>
            <a:r>
              <a:rPr lang="fi-FI" sz="2400" dirty="0"/>
              <a:t>4441 (</a:t>
            </a:r>
            <a:r>
              <a:rPr lang="fi-FI" sz="1600" dirty="0" err="1"/>
              <a:t>marmic</a:t>
            </a:r>
            <a:r>
              <a:rPr lang="fi-FI" sz="2400" dirty="0"/>
              <a:t>)	  3,0%</a:t>
            </a:r>
          </a:p>
        </p:txBody>
      </p:sp>
    </p:spTree>
    <p:extLst>
      <p:ext uri="{BB962C8B-B14F-4D97-AF65-F5344CB8AC3E}">
        <p14:creationId xmlns:p14="http://schemas.microsoft.com/office/powerpoint/2010/main" val="42760900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2B9CC25-FDE1-4245-9ABD-8ADE82CC4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13259"/>
          </a:xfrm>
        </p:spPr>
        <p:txBody>
          <a:bodyPr>
            <a:normAutofit/>
          </a:bodyPr>
          <a:lstStyle/>
          <a:p>
            <a:r>
              <a:rPr lang="fi-FI" dirty="0">
                <a:solidFill>
                  <a:srgbClr val="FF0000"/>
                </a:solidFill>
                <a:highlight>
                  <a:srgbClr val="00FFFF"/>
                </a:highlight>
              </a:rPr>
              <a:t>Todennäköisyydet kun väristä puuttuu 2-6 k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F10CA0C-7AB6-4BC9-B1B4-2F71001206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9406"/>
            <a:ext cx="10515600" cy="482755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i-FI" sz="2400" dirty="0"/>
              <a:t>Puuttuu 6 korttia			Puuttuu 4 korttia</a:t>
            </a:r>
          </a:p>
          <a:p>
            <a:r>
              <a:rPr lang="fi-FI" sz="2400" dirty="0"/>
              <a:t>4-2	48%				3-1	50%</a:t>
            </a:r>
          </a:p>
          <a:p>
            <a:r>
              <a:rPr lang="fi-FI" sz="2400" dirty="0"/>
              <a:t>3-3	36%				2-2	40%</a:t>
            </a:r>
          </a:p>
          <a:p>
            <a:r>
              <a:rPr lang="fi-FI" sz="2400" dirty="0"/>
              <a:t>5-1	15%				4-0	10%</a:t>
            </a:r>
          </a:p>
          <a:p>
            <a:r>
              <a:rPr lang="fi-FI" sz="2400" dirty="0"/>
              <a:t>6-0	  1%</a:t>
            </a:r>
          </a:p>
          <a:p>
            <a:pPr marL="0" indent="0">
              <a:buNone/>
            </a:pPr>
            <a:r>
              <a:rPr lang="fi-FI" sz="2400" dirty="0"/>
              <a:t>   					Puuttuu 3 korttia</a:t>
            </a:r>
          </a:p>
          <a:p>
            <a:pPr marL="0" indent="0">
              <a:buNone/>
            </a:pPr>
            <a:r>
              <a:rPr lang="fi-FI" sz="2400" dirty="0"/>
              <a:t>Puuttuu 5 korttia			2-1	78%</a:t>
            </a:r>
          </a:p>
          <a:p>
            <a:r>
              <a:rPr lang="fi-FI" sz="2400" dirty="0"/>
              <a:t>3-2	68%				3-0	22%</a:t>
            </a:r>
          </a:p>
          <a:p>
            <a:r>
              <a:rPr lang="fi-FI" sz="2400" dirty="0"/>
              <a:t>4-1	28%</a:t>
            </a:r>
          </a:p>
          <a:p>
            <a:r>
              <a:rPr lang="fi-FI" sz="2400" dirty="0"/>
              <a:t>5-0	  4%				Puuttuu 2 korttia</a:t>
            </a:r>
          </a:p>
          <a:p>
            <a:pPr marL="0" indent="0">
              <a:buNone/>
            </a:pPr>
            <a:r>
              <a:rPr lang="fi-FI" sz="2400" dirty="0"/>
              <a:t>  					1-1 	52%</a:t>
            </a:r>
          </a:p>
          <a:p>
            <a:pPr marL="0" indent="0">
              <a:buNone/>
            </a:pPr>
            <a:r>
              <a:rPr lang="fi-FI" sz="2400" dirty="0"/>
              <a:t>  					2-0	48%</a:t>
            </a:r>
          </a:p>
        </p:txBody>
      </p:sp>
    </p:spTree>
    <p:extLst>
      <p:ext uri="{BB962C8B-B14F-4D97-AF65-F5344CB8AC3E}">
        <p14:creationId xmlns:p14="http://schemas.microsoft.com/office/powerpoint/2010/main" val="8630909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</TotalTime>
  <Words>274</Words>
  <Application>Microsoft Office PowerPoint</Application>
  <PresentationFormat>Laajakuva</PresentationFormat>
  <Paragraphs>26</Paragraphs>
  <Slides>3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Office-teema</vt:lpstr>
      <vt:lpstr>Todennäköisyydet ja jakaumat</vt:lpstr>
      <vt:lpstr>Yleisimmät jakaumat ja niiden todennäköisyys</vt:lpstr>
      <vt:lpstr>Todennäköisyydet kun väristä puuttuu 2-6 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Pelinvientisuunnitelma</dc:title>
  <dc:creator>Karri</dc:creator>
  <cp:lastModifiedBy>Karri</cp:lastModifiedBy>
  <cp:revision>12</cp:revision>
  <dcterms:created xsi:type="dcterms:W3CDTF">2020-02-18T16:01:38Z</dcterms:created>
  <dcterms:modified xsi:type="dcterms:W3CDTF">2020-02-23T16:46:11Z</dcterms:modified>
</cp:coreProperties>
</file>