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726A9C1-4737-46BF-AAE9-AE5167AD52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E90CF0B-AD43-4102-9B22-E1CDA6D069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DB322E6-25C3-4013-973C-BD8D781EA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22.2.2020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B77BA9C-5EEA-46E6-969F-60CEB1C62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3C8CDAA-8977-43AA-AD2E-DFC03FF22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4806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5EA2646-1905-445C-84B6-1A6A9A079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8EC0A62-3240-4F56-8C60-C802668C05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F80D706-32AC-43CC-8C28-442F67A3F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22.2.2020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AEFDE81-EB90-4EA7-BBC3-7AD0BCDBE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A9DF8BF-D5F8-4AEA-8B8E-E7711323D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1607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B236E429-BEE3-4EF4-AC39-DDA70E07F7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FF8E0279-3544-4B49-9C1B-0E2FA284BA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358AB2A-6509-4859-99F9-78A344B9F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22.2.2020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3CC91F8-9EEE-4127-AD6B-B8866C1A4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5EFCFFB-D7E9-4321-9E4A-2C067A4E2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76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5AF8C0E-D58B-40B7-ACFD-FEB8F96BF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7088FDC-B99A-47B1-A026-4A0843F8E3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2ED5816-08D6-466F-8D0C-ECC7DD987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22.2.2020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6574B99-DD3D-4C92-820B-F9FCA7EFF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AD29475-D441-42A5-92FF-D6EFE955B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3849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34B674B-0A72-4305-B04B-B92515534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107A52D-349E-4C5B-8F97-7D59D7535F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6F866CD-2871-40DC-B536-5A11D043B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22.2.2020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138FE3A-AB1A-47C2-8156-DD9BFF726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BB330AE-E1E1-4B3E-89FA-C18B33954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5680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E49D02E-7F74-48F4-A20D-721C7EEAD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43D2A0A-A2E5-485E-A34E-6F82F5E68D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A25BF7F-825D-4953-A95D-5F50CAB603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0F1376F-C59B-4EE4-9887-CCBF8AA24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22.2.2020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438D305-150B-4E12-9C58-10581D81F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44719A5-4FC6-4EB3-9D24-B3EFBDE25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5543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185A63D-378F-437D-86E0-7CE8EFF50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9729A67-F54B-4672-BE58-FB0FC0A5B3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20B92E2-E49B-4A52-BE5A-382F0F054F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01DE9744-63C3-4D65-9D94-09559691F9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952F75B3-2156-4542-B7A9-018993645B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9657118E-A8FC-4704-BF50-DDEE6B4D1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22.2.2020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7968B6F6-7A3F-4694-B1F9-775F7BB48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A6AEB8FC-7F28-4A70-B5A7-7C973A2D6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25490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A7466F3-503C-4E45-8743-532367DE7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8246D750-3B12-4E81-B593-50F43CE85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22.2.2020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C70DB5AD-BFB8-449A-AA24-F11D760D4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7874661-3C3F-4BE8-8391-6A3859E88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9979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D7E64533-92DA-4F73-8A13-54A097967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22.2.2020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D17A1DD2-B651-4E90-8C8D-685AF6611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EB1A88B-9865-4BBC-B612-32781912B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87706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4181FE-0EAA-48AE-A90C-163B908C9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417A779-90FF-4C8E-8BAA-50E63398A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65F5366-4BD6-4532-97C5-46891F4A97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F873879-6925-4D7D-83A0-947C61CB6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22.2.2020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933DDFF-93E8-49DF-85D3-57E0E5B94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EA81B1B-1EA1-47AD-8BDA-5A62EEA06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81739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A6068AC-A9FC-4A01-90C5-E8C989EE0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C8A9EFD6-F256-4D53-B80A-F47734FCE2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9519836-2E48-44B5-8866-F856F48842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6F9106E-413A-4A72-8417-7D2315B6B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22.2.2020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314EAF1-43E7-43CF-B6EF-5B5A8902D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89B385E-F24D-4C6B-A15D-01ED119F1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9869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FC95F880-1EC7-4218-A558-86E3D30B7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0812B06-F71A-43F8-948E-292391F1A9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C82E2D5-0C32-4A2C-8D39-5219973A1E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F12D3-31B2-43CD-BC72-FF5286ECA6B6}" type="datetimeFigureOut">
              <a:rPr lang="fi-FI" smtClean="0"/>
              <a:t>22.2.2020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B23B708-D4A8-4BF9-B538-F09F70D56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5483694-4E94-45FB-BE5C-43330938CF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4243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F64ED54C-DF11-48C6-B4CD-9CAB055BE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78012" y="3945521"/>
            <a:ext cx="3312734" cy="662837"/>
          </a:xfrm>
          <a:noFill/>
        </p:spPr>
        <p:txBody>
          <a:bodyPr>
            <a:noAutofit/>
          </a:bodyPr>
          <a:lstStyle/>
          <a:p>
            <a:r>
              <a:rPr lang="fi-FI" sz="4800" dirty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NT </a:t>
            </a:r>
            <a:r>
              <a:rPr lang="fi-FI" sz="4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♠ </a:t>
            </a:r>
            <a:r>
              <a:rPr lang="fi-FI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♥ ♦ </a:t>
            </a:r>
            <a:r>
              <a:rPr lang="fi-FI" sz="4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♣</a:t>
            </a:r>
            <a:endParaRPr lang="fi-FI" sz="4800" dirty="0">
              <a:solidFill>
                <a:srgbClr val="00B050"/>
              </a:solidFill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32B30E6C-69B7-415D-86E9-43687E3AAD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1667943"/>
          </a:xfrm>
          <a:noFill/>
        </p:spPr>
        <p:txBody>
          <a:bodyPr anchor="ctr">
            <a:normAutofit/>
          </a:bodyPr>
          <a:lstStyle/>
          <a:p>
            <a:r>
              <a:rPr lang="fi-FI" sz="3600" dirty="0">
                <a:solidFill>
                  <a:srgbClr val="080808"/>
                </a:solidFill>
              </a:rPr>
              <a:t>Lähtökortit ja 10-12 sääntö</a:t>
            </a:r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44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2B9CC25-FDE1-4245-9ABD-8ADE82CC4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3259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FF0000"/>
                </a:solidFill>
                <a:highlight>
                  <a:srgbClr val="00FFFF"/>
                </a:highlight>
              </a:rPr>
              <a:t>10-12 sääntö ja yleiset lähtökorttisäännöt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F10CA0C-7AB6-4BC9-B1B4-2F7100120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9406"/>
            <a:ext cx="10515600" cy="4827557"/>
          </a:xfrm>
        </p:spPr>
        <p:txBody>
          <a:bodyPr>
            <a:normAutofit/>
          </a:bodyPr>
          <a:lstStyle/>
          <a:p>
            <a:r>
              <a:rPr lang="fi-FI" sz="2400" dirty="0"/>
              <a:t>10-12 tarkoittaa kolmanneksi tai viidenneksi suurin kortti</a:t>
            </a:r>
          </a:p>
          <a:p>
            <a:r>
              <a:rPr lang="fi-FI" sz="2400" dirty="0"/>
              <a:t>Kääntäen tarkoittaa sitä, että lähtökortti on 1. tai 3. tai 5.</a:t>
            </a:r>
          </a:p>
          <a:p>
            <a:r>
              <a:rPr lang="fi-FI" sz="2400" dirty="0"/>
              <a:t>Lähtijän partneri voi laskea kuinka monta lähtökorttia suurempaa pelinviejällä on</a:t>
            </a:r>
          </a:p>
          <a:p>
            <a:r>
              <a:rPr lang="fi-FI" sz="2400" dirty="0"/>
              <a:t>Esimerkki: lähtökortti </a:t>
            </a:r>
            <a:r>
              <a:rPr lang="fi-FI" sz="2400" dirty="0">
                <a:solidFill>
                  <a:srgbClr val="00B050"/>
                </a:solidFill>
                <a:cs typeface="Times New Roman" panose="02020603050405020304" pitchFamily="18" charset="0"/>
              </a:rPr>
              <a:t>♣</a:t>
            </a:r>
            <a:r>
              <a:rPr lang="fi-FI" sz="2400" dirty="0">
                <a:cs typeface="Times New Roman" panose="02020603050405020304" pitchFamily="18" charset="0"/>
              </a:rPr>
              <a:t> 6 ja pöytään QJ8. Sinulla on AK92 ja pelinviejä on avannut 1NT. Mitä tiedät pelinviejän ristiväristä?</a:t>
            </a:r>
          </a:p>
          <a:p>
            <a:r>
              <a:rPr lang="fi-FI" sz="2400" dirty="0">
                <a:cs typeface="Times New Roman" panose="02020603050405020304" pitchFamily="18" charset="0"/>
              </a:rPr>
              <a:t>Lähtökortti on </a:t>
            </a:r>
            <a:r>
              <a:rPr lang="fi-FI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1.</a:t>
            </a:r>
            <a:r>
              <a:rPr lang="fi-FI" sz="2400" dirty="0">
                <a:cs typeface="Times New Roman" panose="02020603050405020304" pitchFamily="18" charset="0"/>
              </a:rPr>
              <a:t> (eli suurin) silloin kun kyseessä on aito sarja kuten </a:t>
            </a:r>
            <a:r>
              <a:rPr lang="fi-FI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A</a:t>
            </a:r>
            <a:r>
              <a:rPr lang="fi-FI" sz="2400" dirty="0" err="1">
                <a:cs typeface="Times New Roman" panose="02020603050405020304" pitchFamily="18" charset="0"/>
              </a:rPr>
              <a:t>Kxx</a:t>
            </a:r>
            <a:r>
              <a:rPr lang="fi-FI" sz="2400" dirty="0">
                <a:cs typeface="Times New Roman" panose="02020603050405020304" pitchFamily="18" charset="0"/>
              </a:rPr>
              <a:t>, </a:t>
            </a:r>
            <a:r>
              <a:rPr lang="fi-FI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K</a:t>
            </a:r>
            <a:r>
              <a:rPr lang="fi-FI" sz="2400" dirty="0" err="1">
                <a:cs typeface="Times New Roman" panose="02020603050405020304" pitchFamily="18" charset="0"/>
              </a:rPr>
              <a:t>QTxx</a:t>
            </a:r>
            <a:r>
              <a:rPr lang="fi-FI" sz="2400" dirty="0">
                <a:cs typeface="Times New Roman" panose="02020603050405020304" pitchFamily="18" charset="0"/>
              </a:rPr>
              <a:t>, </a:t>
            </a:r>
            <a:r>
              <a:rPr lang="fi-FI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Q</a:t>
            </a:r>
            <a:r>
              <a:rPr lang="fi-FI" sz="2400" dirty="0">
                <a:cs typeface="Times New Roman" panose="02020603050405020304" pitchFamily="18" charset="0"/>
              </a:rPr>
              <a:t>JT98x, </a:t>
            </a:r>
            <a:r>
              <a:rPr lang="fi-FI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J</a:t>
            </a:r>
            <a:r>
              <a:rPr lang="fi-FI" sz="2400" dirty="0">
                <a:cs typeface="Times New Roman" panose="02020603050405020304" pitchFamily="18" charset="0"/>
              </a:rPr>
              <a:t>T9xx, </a:t>
            </a:r>
            <a:r>
              <a:rPr lang="fi-FI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T</a:t>
            </a:r>
            <a:r>
              <a:rPr lang="fi-FI" sz="2400" dirty="0">
                <a:cs typeface="Times New Roman" panose="02020603050405020304" pitchFamily="18" charset="0"/>
              </a:rPr>
              <a:t>98, </a:t>
            </a:r>
            <a:r>
              <a:rPr lang="fi-FI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9</a:t>
            </a:r>
            <a:r>
              <a:rPr lang="fi-FI" sz="2400" dirty="0">
                <a:cs typeface="Times New Roman" panose="02020603050405020304" pitchFamily="18" charset="0"/>
              </a:rPr>
              <a:t>873. Sopimuskysymys partnerien kesken, mutta yleensä 9 on raja jolloin lähdetään sarjan huipusta. Myös kahdesta hakusta suurin </a:t>
            </a:r>
            <a:r>
              <a:rPr lang="fi-FI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fi-FI" sz="2400" dirty="0">
                <a:cs typeface="Times New Roman" panose="02020603050405020304" pitchFamily="18" charset="0"/>
              </a:rPr>
              <a:t>x.</a:t>
            </a:r>
          </a:p>
          <a:p>
            <a:r>
              <a:rPr lang="fi-FI" sz="2400" dirty="0">
                <a:cs typeface="Times New Roman" panose="02020603050405020304" pitchFamily="18" charset="0"/>
              </a:rPr>
              <a:t>Lähtökortti on </a:t>
            </a:r>
            <a:r>
              <a:rPr lang="fi-FI" sz="2400" dirty="0">
                <a:solidFill>
                  <a:srgbClr val="7030A0"/>
                </a:solidFill>
                <a:highlight>
                  <a:srgbClr val="FFFF00"/>
                </a:highlight>
                <a:cs typeface="Times New Roman" panose="02020603050405020304" pitchFamily="18" charset="0"/>
              </a:rPr>
              <a:t>3.</a:t>
            </a:r>
            <a:r>
              <a:rPr lang="fi-FI" sz="2400" dirty="0">
                <a:cs typeface="Times New Roman" panose="02020603050405020304" pitchFamily="18" charset="0"/>
              </a:rPr>
              <a:t> mm. välisarjoissa kuten KT</a:t>
            </a:r>
            <a:r>
              <a:rPr lang="fi-FI" sz="2400" dirty="0">
                <a:solidFill>
                  <a:srgbClr val="7030A0"/>
                </a:solidFill>
                <a:highlight>
                  <a:srgbClr val="FFFF00"/>
                </a:highlight>
                <a:cs typeface="Times New Roman" panose="02020603050405020304" pitchFamily="18" charset="0"/>
              </a:rPr>
              <a:t>9</a:t>
            </a:r>
            <a:r>
              <a:rPr lang="fi-FI" sz="2400" dirty="0">
                <a:cs typeface="Times New Roman" panose="02020603050405020304" pitchFamily="18" charset="0"/>
              </a:rPr>
              <a:t>xxx, </a:t>
            </a:r>
            <a:r>
              <a:rPr lang="fi-FI" sz="2400" dirty="0" err="1">
                <a:cs typeface="Times New Roman" panose="02020603050405020304" pitchFamily="18" charset="0"/>
              </a:rPr>
              <a:t>AJ</a:t>
            </a:r>
            <a:r>
              <a:rPr lang="fi-FI" sz="2400" dirty="0" err="1">
                <a:solidFill>
                  <a:srgbClr val="7030A0"/>
                </a:solidFill>
                <a:highlight>
                  <a:srgbClr val="FFFF00"/>
                </a:highlight>
                <a:cs typeface="Times New Roman" panose="02020603050405020304" pitchFamily="18" charset="0"/>
              </a:rPr>
              <a:t>T</a:t>
            </a:r>
            <a:r>
              <a:rPr lang="fi-FI" sz="2400" dirty="0" err="1">
                <a:cs typeface="Times New Roman" panose="02020603050405020304" pitchFamily="18" charset="0"/>
              </a:rPr>
              <a:t>xx</a:t>
            </a:r>
            <a:r>
              <a:rPr lang="fi-FI" sz="2400" dirty="0">
                <a:cs typeface="Times New Roman" panose="02020603050405020304" pitchFamily="18" charset="0"/>
              </a:rPr>
              <a:t>, QT</a:t>
            </a:r>
            <a:r>
              <a:rPr lang="fi-FI" sz="2400" dirty="0">
                <a:highlight>
                  <a:srgbClr val="FFFF00"/>
                </a:highlight>
                <a:cs typeface="Times New Roman" panose="02020603050405020304" pitchFamily="18" charset="0"/>
              </a:rPr>
              <a:t>9</a:t>
            </a:r>
            <a:r>
              <a:rPr lang="fi-FI" sz="2400" dirty="0">
                <a:cs typeface="Times New Roman" panose="02020603050405020304" pitchFamily="18" charset="0"/>
              </a:rPr>
              <a:t>x tai 3-4 kortin väristä esim. </a:t>
            </a:r>
            <a:r>
              <a:rPr lang="fi-FI" sz="2400" dirty="0" err="1">
                <a:cs typeface="Times New Roman" panose="02020603050405020304" pitchFamily="18" charset="0"/>
              </a:rPr>
              <a:t>Hx</a:t>
            </a:r>
            <a:r>
              <a:rPr lang="fi-FI" sz="2400" dirty="0" err="1">
                <a:highlight>
                  <a:srgbClr val="FFFF00"/>
                </a:highlight>
                <a:cs typeface="Times New Roman" panose="02020603050405020304" pitchFamily="18" charset="0"/>
              </a:rPr>
              <a:t>x</a:t>
            </a:r>
            <a:r>
              <a:rPr lang="fi-FI" sz="2400" dirty="0">
                <a:cs typeface="Times New Roman" panose="02020603050405020304" pitchFamily="18" charset="0"/>
              </a:rPr>
              <a:t>, </a:t>
            </a:r>
            <a:r>
              <a:rPr lang="fi-FI" sz="2400" dirty="0" err="1">
                <a:cs typeface="Times New Roman" panose="02020603050405020304" pitchFamily="18" charset="0"/>
              </a:rPr>
              <a:t>HH</a:t>
            </a:r>
            <a:r>
              <a:rPr lang="fi-FI" sz="2400" dirty="0" err="1">
                <a:highlight>
                  <a:srgbClr val="FFFF00"/>
                </a:highlight>
                <a:cs typeface="Times New Roman" panose="02020603050405020304" pitchFamily="18" charset="0"/>
              </a:rPr>
              <a:t>x</a:t>
            </a:r>
            <a:r>
              <a:rPr lang="fi-FI" sz="2400" dirty="0" err="1">
                <a:cs typeface="Times New Roman" panose="02020603050405020304" pitchFamily="18" charset="0"/>
              </a:rPr>
              <a:t>x</a:t>
            </a:r>
            <a:r>
              <a:rPr lang="fi-FI" sz="2400" dirty="0">
                <a:cs typeface="Times New Roman" panose="02020603050405020304" pitchFamily="18" charset="0"/>
              </a:rPr>
              <a:t>, </a:t>
            </a:r>
            <a:r>
              <a:rPr lang="fi-FI" sz="2400" dirty="0" err="1">
                <a:cs typeface="Times New Roman" panose="02020603050405020304" pitchFamily="18" charset="0"/>
              </a:rPr>
              <a:t>Hx</a:t>
            </a:r>
            <a:r>
              <a:rPr lang="fi-FI" sz="2400" dirty="0" err="1">
                <a:highlight>
                  <a:srgbClr val="FFFF00"/>
                </a:highlight>
                <a:cs typeface="Times New Roman" panose="02020603050405020304" pitchFamily="18" charset="0"/>
              </a:rPr>
              <a:t>x</a:t>
            </a:r>
            <a:r>
              <a:rPr lang="fi-FI" sz="2400" dirty="0" err="1">
                <a:cs typeface="Times New Roman" panose="02020603050405020304" pitchFamily="18" charset="0"/>
              </a:rPr>
              <a:t>x</a:t>
            </a:r>
            <a:r>
              <a:rPr lang="fi-FI" sz="2400" dirty="0">
                <a:cs typeface="Times New Roman" panose="02020603050405020304" pitchFamily="18" charset="0"/>
              </a:rPr>
              <a:t>, xx</a:t>
            </a:r>
            <a:r>
              <a:rPr lang="fi-FI" sz="2400" dirty="0">
                <a:highlight>
                  <a:srgbClr val="FFFF00"/>
                </a:highlight>
                <a:cs typeface="Times New Roman" panose="02020603050405020304" pitchFamily="18" charset="0"/>
              </a:rPr>
              <a:t>x</a:t>
            </a:r>
            <a:r>
              <a:rPr lang="fi-FI" sz="2400" dirty="0">
                <a:cs typeface="Times New Roman" panose="02020603050405020304" pitchFamily="18" charset="0"/>
              </a:rPr>
              <a:t>x tai 5+ kortin väristä jos haluaa lähteä riittävän suurella kortilla kuten </a:t>
            </a:r>
            <a:r>
              <a:rPr lang="fi-FI" sz="2400" dirty="0" err="1">
                <a:cs typeface="Times New Roman" panose="02020603050405020304" pitchFamily="18" charset="0"/>
              </a:rPr>
              <a:t>esim</a:t>
            </a:r>
            <a:r>
              <a:rPr lang="fi-FI" sz="2400" dirty="0">
                <a:cs typeface="Times New Roman" panose="02020603050405020304" pitchFamily="18" charset="0"/>
              </a:rPr>
              <a:t> AQ</a:t>
            </a:r>
            <a:r>
              <a:rPr lang="fi-FI" sz="2400" dirty="0">
                <a:highlight>
                  <a:srgbClr val="FFFF00"/>
                </a:highlight>
                <a:cs typeface="Times New Roman" panose="02020603050405020304" pitchFamily="18" charset="0"/>
              </a:rPr>
              <a:t>9</a:t>
            </a:r>
            <a:r>
              <a:rPr lang="fi-FI" sz="2400" dirty="0">
                <a:cs typeface="Times New Roman" panose="02020603050405020304" pitchFamily="18" charset="0"/>
              </a:rPr>
              <a:t>82, K9</a:t>
            </a:r>
            <a:r>
              <a:rPr lang="fi-FI" sz="2400" dirty="0">
                <a:highlight>
                  <a:srgbClr val="FFFF00"/>
                </a:highlight>
                <a:cs typeface="Times New Roman" panose="02020603050405020304" pitchFamily="18" charset="0"/>
              </a:rPr>
              <a:t>8</a:t>
            </a:r>
            <a:r>
              <a:rPr lang="fi-FI" sz="2400" dirty="0">
                <a:cs typeface="Times New Roman" panose="02020603050405020304" pitchFamily="18" charset="0"/>
              </a:rPr>
              <a:t>32</a:t>
            </a:r>
          </a:p>
          <a:p>
            <a:r>
              <a:rPr lang="fi-FI" sz="2400" dirty="0">
                <a:cs typeface="Times New Roman" panose="02020603050405020304" pitchFamily="18" charset="0"/>
              </a:rPr>
              <a:t>Lähtökortti on </a:t>
            </a:r>
            <a:r>
              <a:rPr lang="fi-FI" sz="2400" dirty="0">
                <a:highlight>
                  <a:srgbClr val="00FF00"/>
                </a:highlight>
                <a:cs typeface="Times New Roman" panose="02020603050405020304" pitchFamily="18" charset="0"/>
              </a:rPr>
              <a:t>5.</a:t>
            </a:r>
            <a:r>
              <a:rPr lang="fi-FI" sz="2400" dirty="0"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cs typeface="Times New Roman" panose="02020603050405020304" pitchFamily="18" charset="0"/>
              </a:rPr>
              <a:t>esim</a:t>
            </a:r>
            <a:r>
              <a:rPr lang="fi-FI" sz="2400" dirty="0"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cs typeface="Times New Roman" panose="02020603050405020304" pitchFamily="18" charset="0"/>
              </a:rPr>
              <a:t>HHxx</a:t>
            </a:r>
            <a:r>
              <a:rPr lang="fi-FI" sz="2400" dirty="0" err="1">
                <a:highlight>
                  <a:srgbClr val="00FF00"/>
                </a:highlight>
                <a:cs typeface="Times New Roman" panose="02020603050405020304" pitchFamily="18" charset="0"/>
              </a:rPr>
              <a:t>x</a:t>
            </a:r>
            <a:r>
              <a:rPr lang="fi-FI" sz="2400" dirty="0">
                <a:cs typeface="Times New Roman" panose="02020603050405020304" pitchFamily="18" charset="0"/>
              </a:rPr>
              <a:t>, </a:t>
            </a:r>
            <a:r>
              <a:rPr lang="fi-FI" sz="2400" dirty="0" err="1">
                <a:cs typeface="Times New Roman" panose="02020603050405020304" pitchFamily="18" charset="0"/>
              </a:rPr>
              <a:t>Hxxx</a:t>
            </a:r>
            <a:r>
              <a:rPr lang="fi-FI" sz="2400" dirty="0" err="1">
                <a:highlight>
                  <a:srgbClr val="00FF00"/>
                </a:highlight>
                <a:cs typeface="Times New Roman" panose="02020603050405020304" pitchFamily="18" charset="0"/>
              </a:rPr>
              <a:t>x</a:t>
            </a:r>
            <a:r>
              <a:rPr lang="fi-FI" sz="2400" dirty="0">
                <a:cs typeface="Times New Roman" panose="02020603050405020304" pitchFamily="18" charset="0"/>
              </a:rPr>
              <a:t>, </a:t>
            </a:r>
            <a:r>
              <a:rPr lang="fi-FI" sz="2400" dirty="0" err="1">
                <a:cs typeface="Times New Roman" panose="02020603050405020304" pitchFamily="18" charset="0"/>
              </a:rPr>
              <a:t>xxxx</a:t>
            </a:r>
            <a:r>
              <a:rPr lang="fi-FI" sz="2400" dirty="0" err="1">
                <a:highlight>
                  <a:srgbClr val="00FF00"/>
                </a:highlight>
                <a:cs typeface="Times New Roman" panose="02020603050405020304" pitchFamily="18" charset="0"/>
              </a:rPr>
              <a:t>x</a:t>
            </a:r>
            <a:r>
              <a:rPr lang="fi-FI" sz="2400" dirty="0" err="1">
                <a:cs typeface="Times New Roman" panose="02020603050405020304" pitchFamily="18" charset="0"/>
              </a:rPr>
              <a:t>x</a:t>
            </a:r>
            <a:r>
              <a:rPr lang="fi-FI" sz="2400" dirty="0"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cs typeface="Times New Roman" panose="02020603050405020304" pitchFamily="18" charset="0"/>
              </a:rPr>
              <a:t>jne</a:t>
            </a:r>
            <a:endParaRPr lang="fi-FI" sz="2400" dirty="0">
              <a:cs typeface="Times New Roman" panose="02020603050405020304" pitchFamily="18" charset="0"/>
            </a:endParaRPr>
          </a:p>
          <a:p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4276090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169</Words>
  <Application>Microsoft Office PowerPoint</Application>
  <PresentationFormat>Laajakuva</PresentationFormat>
  <Paragraphs>10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Office-teema</vt:lpstr>
      <vt:lpstr>Lähtökortit ja 10-12 sääntö</vt:lpstr>
      <vt:lpstr>10-12 sääntö ja yleiset lähtökorttisäännöt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Pelinvientisuunnitelma</dc:title>
  <dc:creator>Karri</dc:creator>
  <cp:lastModifiedBy>Karri</cp:lastModifiedBy>
  <cp:revision>14</cp:revision>
  <dcterms:created xsi:type="dcterms:W3CDTF">2020-02-18T16:01:38Z</dcterms:created>
  <dcterms:modified xsi:type="dcterms:W3CDTF">2020-02-22T22:09:34Z</dcterms:modified>
</cp:coreProperties>
</file>