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22.2.2020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1667943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</a:rPr>
              <a:t>Lähtökortit ja 10-12 sääntö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10-12 sääntö ja yleiset lähtökorttisäännöt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/>
          </a:bodyPr>
          <a:lstStyle/>
          <a:p>
            <a:r>
              <a:rPr lang="fi-FI" sz="2400" dirty="0"/>
              <a:t>10-12 tarkoittaa kolmanneksi tai viidenneksi suurin kortti</a:t>
            </a:r>
          </a:p>
          <a:p>
            <a:r>
              <a:rPr lang="fi-FI" sz="2400" dirty="0"/>
              <a:t>Kääntäen tarkoittaa sitä, että lähtökortti on 1. tai 3. tai 5.</a:t>
            </a:r>
          </a:p>
          <a:p>
            <a:r>
              <a:rPr lang="fi-FI" sz="2400" dirty="0"/>
              <a:t>Lähtijän partneri voi laskea kuinka monta lähtökorttia suurempaa pelinviejällä on</a:t>
            </a:r>
          </a:p>
          <a:p>
            <a:r>
              <a:rPr lang="fi-FI" sz="2400" dirty="0"/>
              <a:t>Esimerkki: lähtökortti </a:t>
            </a:r>
            <a:r>
              <a:rPr lang="fi-FI" sz="2400" dirty="0">
                <a:solidFill>
                  <a:srgbClr val="00B050"/>
                </a:solidFill>
                <a:cs typeface="Times New Roman" panose="02020603050405020304" pitchFamily="18" charset="0"/>
              </a:rPr>
              <a:t>♣</a:t>
            </a:r>
            <a:r>
              <a:rPr lang="fi-FI" sz="2400" dirty="0">
                <a:cs typeface="Times New Roman" panose="02020603050405020304" pitchFamily="18" charset="0"/>
              </a:rPr>
              <a:t> 6 ja pöytään QJ8. Sinulla on AK92 ja pelinviejä on avannut 1NT. Mitä tiedät pelinviejän ristiväristä?</a:t>
            </a:r>
          </a:p>
          <a:p>
            <a:r>
              <a:rPr lang="fi-FI" sz="2400" dirty="0">
                <a:cs typeface="Times New Roman" panose="02020603050405020304" pitchFamily="18" charset="0"/>
              </a:rPr>
              <a:t>Lähtökortti on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1.</a:t>
            </a:r>
            <a:r>
              <a:rPr lang="fi-FI" sz="2400" dirty="0">
                <a:cs typeface="Times New Roman" panose="02020603050405020304" pitchFamily="18" charset="0"/>
              </a:rPr>
              <a:t> (eli suurin) silloin kun kyseessä on aito sarja kuten </a:t>
            </a:r>
            <a:r>
              <a:rPr lang="fi-FI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fi-FI" sz="2400" dirty="0" err="1">
                <a:cs typeface="Times New Roman" panose="02020603050405020304" pitchFamily="18" charset="0"/>
              </a:rPr>
              <a:t>Kxx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fi-FI" sz="2400" dirty="0" err="1">
                <a:cs typeface="Times New Roman" panose="02020603050405020304" pitchFamily="18" charset="0"/>
              </a:rPr>
              <a:t>QTxx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Q</a:t>
            </a:r>
            <a:r>
              <a:rPr lang="fi-FI" sz="2400" dirty="0">
                <a:cs typeface="Times New Roman" panose="02020603050405020304" pitchFamily="18" charset="0"/>
              </a:rPr>
              <a:t>JT98x,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fi-FI" sz="2400" dirty="0">
                <a:cs typeface="Times New Roman" panose="02020603050405020304" pitchFamily="18" charset="0"/>
              </a:rPr>
              <a:t>T9xx,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T</a:t>
            </a:r>
            <a:r>
              <a:rPr lang="fi-FI" sz="2400" dirty="0">
                <a:cs typeface="Times New Roman" panose="02020603050405020304" pitchFamily="18" charset="0"/>
              </a:rPr>
              <a:t>98,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9</a:t>
            </a:r>
            <a:r>
              <a:rPr lang="fi-FI" sz="2400" dirty="0">
                <a:cs typeface="Times New Roman" panose="02020603050405020304" pitchFamily="18" charset="0"/>
              </a:rPr>
              <a:t>873. Sopimuskysymys partnerien kesken, mutta yleensä 9 on raja jolloin lähdetään sarjan huipusta. Myös kahdesta hakusta suurin </a:t>
            </a:r>
            <a:r>
              <a:rPr lang="fi-FI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x.</a:t>
            </a:r>
          </a:p>
          <a:p>
            <a:r>
              <a:rPr lang="fi-FI" sz="2400" dirty="0">
                <a:cs typeface="Times New Roman" panose="02020603050405020304" pitchFamily="18" charset="0"/>
              </a:rPr>
              <a:t>Lähtökortti on </a:t>
            </a:r>
            <a:r>
              <a:rPr lang="fi-FI" sz="2400" dirty="0">
                <a:solidFill>
                  <a:srgbClr val="7030A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3.</a:t>
            </a:r>
            <a:r>
              <a:rPr lang="fi-FI" sz="2400" dirty="0">
                <a:cs typeface="Times New Roman" panose="02020603050405020304" pitchFamily="18" charset="0"/>
              </a:rPr>
              <a:t> mm. välisarjoissa kuten KT</a:t>
            </a:r>
            <a:r>
              <a:rPr lang="fi-FI" sz="2400" dirty="0">
                <a:solidFill>
                  <a:srgbClr val="7030A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9</a:t>
            </a:r>
            <a:r>
              <a:rPr lang="fi-FI" sz="2400" dirty="0">
                <a:cs typeface="Times New Roman" panose="02020603050405020304" pitchFamily="18" charset="0"/>
              </a:rPr>
              <a:t>xxx, </a:t>
            </a:r>
            <a:r>
              <a:rPr lang="fi-FI" sz="2400" dirty="0" err="1">
                <a:cs typeface="Times New Roman" panose="02020603050405020304" pitchFamily="18" charset="0"/>
              </a:rPr>
              <a:t>AJ</a:t>
            </a:r>
            <a:r>
              <a:rPr lang="fi-FI" sz="2400" dirty="0" err="1">
                <a:solidFill>
                  <a:srgbClr val="7030A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T</a:t>
            </a:r>
            <a:r>
              <a:rPr lang="fi-FI" sz="2400" dirty="0" err="1">
                <a:cs typeface="Times New Roman" panose="02020603050405020304" pitchFamily="18" charset="0"/>
              </a:rPr>
              <a:t>xx</a:t>
            </a:r>
            <a:r>
              <a:rPr lang="fi-FI" sz="2400" dirty="0">
                <a:cs typeface="Times New Roman" panose="02020603050405020304" pitchFamily="18" charset="0"/>
              </a:rPr>
              <a:t>, QT</a:t>
            </a:r>
            <a:r>
              <a:rPr lang="fi-FI" sz="2400" dirty="0">
                <a:highlight>
                  <a:srgbClr val="FFFF00"/>
                </a:highlight>
                <a:cs typeface="Times New Roman" panose="02020603050405020304" pitchFamily="18" charset="0"/>
              </a:rPr>
              <a:t>9</a:t>
            </a:r>
            <a:r>
              <a:rPr lang="fi-FI" sz="2400" dirty="0">
                <a:cs typeface="Times New Roman" panose="02020603050405020304" pitchFamily="18" charset="0"/>
              </a:rPr>
              <a:t>x tai 3-4 kortin väristä esim. </a:t>
            </a:r>
            <a:r>
              <a:rPr lang="fi-FI" sz="2400" dirty="0" err="1">
                <a:cs typeface="Times New Roman" panose="02020603050405020304" pitchFamily="18" charset="0"/>
              </a:rPr>
              <a:t>Hx</a:t>
            </a:r>
            <a:r>
              <a:rPr lang="fi-FI" sz="24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cs typeface="Times New Roman" panose="02020603050405020304" pitchFamily="18" charset="0"/>
              </a:rPr>
              <a:t>HH</a:t>
            </a:r>
            <a:r>
              <a:rPr lang="fi-FI" sz="24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 err="1"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cs typeface="Times New Roman" panose="02020603050405020304" pitchFamily="18" charset="0"/>
              </a:rPr>
              <a:t>Hx</a:t>
            </a:r>
            <a:r>
              <a:rPr lang="fi-FI" sz="24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 err="1"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, xx</a:t>
            </a:r>
            <a:r>
              <a:rPr lang="fi-FI" sz="2400" dirty="0">
                <a:highlight>
                  <a:srgbClr val="FF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x tai 5+ kortin väristä jos haluaa lähteä riittävän suurella kortilla kuten </a:t>
            </a:r>
            <a:r>
              <a:rPr lang="fi-FI" sz="2400" dirty="0" err="1">
                <a:cs typeface="Times New Roman" panose="02020603050405020304" pitchFamily="18" charset="0"/>
              </a:rPr>
              <a:t>esim</a:t>
            </a:r>
            <a:r>
              <a:rPr lang="fi-FI" sz="2400" dirty="0">
                <a:cs typeface="Times New Roman" panose="02020603050405020304" pitchFamily="18" charset="0"/>
              </a:rPr>
              <a:t> AQ</a:t>
            </a:r>
            <a:r>
              <a:rPr lang="fi-FI" sz="2400" dirty="0">
                <a:highlight>
                  <a:srgbClr val="FFFF00"/>
                </a:highlight>
                <a:cs typeface="Times New Roman" panose="02020603050405020304" pitchFamily="18" charset="0"/>
              </a:rPr>
              <a:t>9</a:t>
            </a:r>
            <a:r>
              <a:rPr lang="fi-FI" sz="2400" dirty="0">
                <a:cs typeface="Times New Roman" panose="02020603050405020304" pitchFamily="18" charset="0"/>
              </a:rPr>
              <a:t>82, K9</a:t>
            </a:r>
            <a:r>
              <a:rPr lang="fi-FI" sz="2400" dirty="0">
                <a:highlight>
                  <a:srgbClr val="FFFF00"/>
                </a:highlight>
                <a:cs typeface="Times New Roman" panose="02020603050405020304" pitchFamily="18" charset="0"/>
              </a:rPr>
              <a:t>8</a:t>
            </a:r>
            <a:r>
              <a:rPr lang="fi-FI" sz="2400" dirty="0">
                <a:cs typeface="Times New Roman" panose="02020603050405020304" pitchFamily="18" charset="0"/>
              </a:rPr>
              <a:t>32</a:t>
            </a:r>
          </a:p>
          <a:p>
            <a:r>
              <a:rPr lang="fi-FI" sz="2400" dirty="0">
                <a:cs typeface="Times New Roman" panose="02020603050405020304" pitchFamily="18" charset="0"/>
              </a:rPr>
              <a:t>Lähtökortti on </a:t>
            </a:r>
            <a:r>
              <a:rPr lang="fi-FI" sz="2400" dirty="0">
                <a:highlight>
                  <a:srgbClr val="00FF00"/>
                </a:highlight>
                <a:cs typeface="Times New Roman" panose="02020603050405020304" pitchFamily="18" charset="0"/>
              </a:rPr>
              <a:t>5.</a:t>
            </a:r>
            <a:r>
              <a:rPr lang="fi-FI" sz="2400" dirty="0"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cs typeface="Times New Roman" panose="02020603050405020304" pitchFamily="18" charset="0"/>
              </a:rPr>
              <a:t>esim</a:t>
            </a:r>
            <a:r>
              <a:rPr lang="fi-FI" sz="2400" dirty="0"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cs typeface="Times New Roman" panose="02020603050405020304" pitchFamily="18" charset="0"/>
              </a:rPr>
              <a:t>HHxx</a:t>
            </a:r>
            <a:r>
              <a:rPr lang="fi-FI" sz="24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cs typeface="Times New Roman" panose="02020603050405020304" pitchFamily="18" charset="0"/>
              </a:rPr>
              <a:t>Hxxx</a:t>
            </a:r>
            <a:r>
              <a:rPr lang="fi-FI" sz="24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cs typeface="Times New Roman" panose="02020603050405020304" pitchFamily="18" charset="0"/>
              </a:rPr>
              <a:t>xxxx</a:t>
            </a:r>
            <a:r>
              <a:rPr lang="fi-FI" sz="24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x</a:t>
            </a:r>
            <a:r>
              <a:rPr lang="fi-FI" sz="2400" dirty="0" err="1">
                <a:cs typeface="Times New Roman" panose="02020603050405020304" pitchFamily="18" charset="0"/>
              </a:rPr>
              <a:t>x</a:t>
            </a:r>
            <a:r>
              <a:rPr lang="fi-FI" sz="2400" dirty="0"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cs typeface="Times New Roman" panose="02020603050405020304" pitchFamily="18" charset="0"/>
              </a:rPr>
              <a:t>jne</a:t>
            </a:r>
            <a:endParaRPr lang="fi-FI" sz="2400" dirty="0">
              <a:cs typeface="Times New Roman" panose="02020603050405020304" pitchFamily="18" charset="0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169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Lähtökortit ja 10-12 sääntö</vt:lpstr>
      <vt:lpstr>10-12 sääntö ja yleiset lähtökorttisäännöt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14</cp:revision>
  <dcterms:created xsi:type="dcterms:W3CDTF">2020-02-18T16:01:38Z</dcterms:created>
  <dcterms:modified xsi:type="dcterms:W3CDTF">2020-02-22T22:09:34Z</dcterms:modified>
</cp:coreProperties>
</file>